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badi" panose="020B0604020104020204" pitchFamily="3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Garamond" panose="02020404030301010803" pitchFamily="18" charset="0"/>
      <p:regular r:id="rId20"/>
      <p:bold r:id="rId21"/>
      <p:italic r:id="rId22"/>
    </p:embeddedFont>
    <p:embeddedFont>
      <p:font typeface="Platypi Medium" panose="020B0604020202020204" charset="0"/>
      <p:regular r:id="rId23"/>
    </p:embeddedFont>
    <p:embeddedFont>
      <p:font typeface="Source Serif Pro" panose="02040603050405020204" pitchFamily="18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29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4CEC5-7EF5-89E0-45F7-81A6ECB6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51D6E-CF20-0F1F-C958-271570AD4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AABEE-E666-7CAE-9C8B-4D9F890D0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48EF0-81E3-ED71-BF85-5F386001CF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9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" y="0"/>
            <a:ext cx="14626590" cy="8246671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5901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385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069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1055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229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66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99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5604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85858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817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39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8501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329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156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436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947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495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043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1598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0051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50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5096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4380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5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5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994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5112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886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9099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9572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1"/>
            <a:ext cx="14626590" cy="8227458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28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9335"/>
            <a:ext cx="7556421" cy="196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600" dirty="0" err="1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Projeto</a:t>
            </a:r>
            <a:r>
              <a:rPr lang="en-US" sz="3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Final </a:t>
            </a:r>
          </a:p>
          <a:p>
            <a:pPr marL="0" indent="0" algn="ctr">
              <a:lnSpc>
                <a:spcPts val="3300"/>
              </a:lnSpc>
              <a:buNone/>
            </a:pPr>
            <a:endParaRPr lang="en-US" sz="3600" dirty="0">
              <a:solidFill>
                <a:srgbClr val="201B18"/>
              </a:solidFill>
              <a:latin typeface="Abadi" panose="020B0604020104020204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 algn="ctr">
              <a:lnSpc>
                <a:spcPts val="3300"/>
              </a:lnSpc>
              <a:buNone/>
            </a:pPr>
            <a:r>
              <a:rPr lang="en-US" sz="3600" dirty="0" err="1">
                <a:solidFill>
                  <a:srgbClr val="201B18"/>
                </a:solidFill>
                <a:latin typeface="Abadi" panose="020B0604020104020204" pitchFamily="34" charset="0"/>
                <a:ea typeface="Platypi Medium" pitchFamily="34" charset="-122"/>
                <a:cs typeface="Platypi Medium" pitchFamily="34" charset="-120"/>
              </a:rPr>
              <a:t>Classificação</a:t>
            </a:r>
            <a:r>
              <a:rPr lang="en-US" sz="3600" dirty="0">
                <a:solidFill>
                  <a:srgbClr val="201B18"/>
                </a:solidFill>
                <a:latin typeface="Abadi" panose="020B0604020104020204" pitchFamily="34" charset="0"/>
                <a:ea typeface="Platypi Medium" pitchFamily="34" charset="-122"/>
                <a:cs typeface="Platypi Medium" pitchFamily="34" charset="-120"/>
              </a:rPr>
              <a:t> de </a:t>
            </a:r>
            <a:r>
              <a:rPr lang="en-US" sz="3600" dirty="0" err="1">
                <a:solidFill>
                  <a:srgbClr val="201B18"/>
                </a:solidFill>
                <a:latin typeface="Abadi" panose="020B0604020104020204" pitchFamily="34" charset="0"/>
                <a:ea typeface="Platypi Medium" pitchFamily="34" charset="-122"/>
                <a:cs typeface="Platypi Medium" pitchFamily="34" charset="-120"/>
              </a:rPr>
              <a:t>Defeitos</a:t>
            </a:r>
            <a:r>
              <a:rPr lang="en-US" sz="3600" dirty="0">
                <a:solidFill>
                  <a:srgbClr val="201B18"/>
                </a:solidFill>
                <a:latin typeface="Abadi" panose="020B0604020104020204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r>
              <a:rPr lang="en-US" sz="3600" dirty="0" err="1">
                <a:solidFill>
                  <a:srgbClr val="201B18"/>
                </a:solidFill>
                <a:latin typeface="Abadi" panose="020B0604020104020204" pitchFamily="34" charset="0"/>
                <a:ea typeface="Platypi Medium" pitchFamily="34" charset="-122"/>
                <a:cs typeface="Platypi Medium" pitchFamily="34" charset="-120"/>
              </a:rPr>
              <a:t>em</a:t>
            </a:r>
            <a:r>
              <a:rPr lang="en-US" sz="3600" dirty="0">
                <a:solidFill>
                  <a:srgbClr val="201B18"/>
                </a:solidFill>
                <a:latin typeface="Abadi" panose="020B0604020104020204" pitchFamily="34" charset="0"/>
                <a:ea typeface="Platypi Medium" pitchFamily="34" charset="-122"/>
                <a:cs typeface="Platypi Medium" pitchFamily="34" charset="-120"/>
              </a:rPr>
              <a:t> Chapas de </a:t>
            </a:r>
            <a:r>
              <a:rPr lang="en-US" sz="3600" dirty="0" err="1">
                <a:solidFill>
                  <a:srgbClr val="201B18"/>
                </a:solidFill>
                <a:latin typeface="Abadi" panose="020B0604020104020204" pitchFamily="34" charset="0"/>
                <a:ea typeface="Platypi Medium" pitchFamily="34" charset="-122"/>
                <a:cs typeface="Platypi Medium" pitchFamily="34" charset="-120"/>
              </a:rPr>
              <a:t>Aço</a:t>
            </a:r>
            <a:r>
              <a:rPr lang="en-US" sz="3600" dirty="0">
                <a:solidFill>
                  <a:srgbClr val="201B18"/>
                </a:solidFill>
                <a:latin typeface="Abadi" panose="020B0604020104020204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endParaRPr lang="en-US" sz="3600" dirty="0">
              <a:latin typeface="Abadi" panose="020B06040201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3237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58238" y="3941802"/>
            <a:ext cx="72919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Projeto final desenvolvido por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Rosemeri Borges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no Bootcamp de Ciência de Dados e Inteligência Artificial do UNISENAI.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58238" y="4922758"/>
            <a:ext cx="72919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 objetivo é aplicar técnicas de aprendizado de máquina para classificar automaticamente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falhas em chapas de aço 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 base em atributos extraídos de imagens industriais.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793790" y="10385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Recomendações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4446389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3301960" y="3765947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3062049" y="41912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3147120" y="42337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427440" y="2685812"/>
            <a:ext cx="37796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Aumento da Base de Dados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604" y="3176230"/>
            <a:ext cx="45933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Coleta de novas imagens industriais.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967293" y="4446389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5727382" y="41912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5812453" y="42337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3685818" y="5353645"/>
            <a:ext cx="4593431" cy="1837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Balanceamento de classes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: Desempenho fraco nas classes menos representadas (falha_1, falha_5, falha_6) e presença de desbalanceamento (ex: </a:t>
            </a: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support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de falha_5 = 94 vs. falha_outros = 1133)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632508" y="3765947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8392597" y="41912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8477667" y="42337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6351032" y="2087523"/>
            <a:ext cx="459343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Explorar modelos deep learning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(ex: CNNs) caso as imagens estejam disponíveis, especialmente para capturar padrões visuais complexos.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11297841" y="4446389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/>
          <p:cNvSpPr/>
          <p:nvPr/>
        </p:nvSpPr>
        <p:spPr>
          <a:xfrm>
            <a:off x="11057930" y="41912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11143000" y="42337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19"/>
          <p:cNvSpPr/>
          <p:nvPr/>
        </p:nvSpPr>
        <p:spPr>
          <a:xfrm>
            <a:off x="9016365" y="5353645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Explicabilidade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: usar SHAP ou LIME para entender quais atributos estão influenciando mais as decisões do modelo.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027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35380" y="2504361"/>
            <a:ext cx="6416873" cy="52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Conclusão: Impacto e Potencial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88764" y="3343275"/>
            <a:ext cx="378500" cy="378500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135380" y="3401020"/>
            <a:ext cx="2102763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Sistema Viável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135380" y="3764637"/>
            <a:ext cx="6074688" cy="807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 sistema desenvolvido demonstra que é possível aplicar </a:t>
            </a:r>
            <a:r>
              <a:rPr lang="en-US" sz="13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inteligência artificial</a:t>
            </a: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na </a:t>
            </a:r>
            <a:r>
              <a:rPr lang="en-US" sz="13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inspeção automatizada de chapas de aço</a:t>
            </a: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substituindo processos manuais lentos e subjetivos.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420332" y="3343275"/>
            <a:ext cx="378500" cy="378500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7966948" y="3401020"/>
            <a:ext cx="2102763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Benefícios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66948" y="3764637"/>
            <a:ext cx="60746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 uso de machine learning permite: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966948" y="4134564"/>
            <a:ext cx="60746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Redução de </a:t>
            </a:r>
            <a:r>
              <a:rPr lang="en-US" sz="13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falhas não detectadas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966948" y="4462463"/>
            <a:ext cx="60746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Aumento da produtividade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966948" y="4790361"/>
            <a:ext cx="60746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Melhoria na qualidade final</a:t>
            </a: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do produto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966948" y="5160288"/>
            <a:ext cx="60746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Redução de custos e otimização da qualidade industrial.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88764" y="5765721"/>
            <a:ext cx="378500" cy="378500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1135380" y="5823466"/>
            <a:ext cx="2102763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Indústria 4.0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135380" y="6187083"/>
            <a:ext cx="6074688" cy="807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 </a:t>
            </a:r>
            <a:r>
              <a:rPr lang="en-US" sz="13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acurácia geral de 67%</a:t>
            </a: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e desempenho excelente em algumas classes (até </a:t>
            </a:r>
            <a:r>
              <a:rPr lang="en-US" sz="13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96% de F1-score</a:t>
            </a: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), o modelo se mostra promissor para uso em </a:t>
            </a:r>
            <a:r>
              <a:rPr lang="en-US" sz="13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ambientes industriais reais</a:t>
            </a: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7420332" y="5765721"/>
            <a:ext cx="378500" cy="378500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7966948" y="5823466"/>
            <a:ext cx="2102763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Próximos Passos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966948" y="6187083"/>
            <a:ext cx="60746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Implementação em ambiente industrial real.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966948" y="6514981"/>
            <a:ext cx="60746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Balanceamento das classes para melhorar desempenho.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7966948" y="6842879"/>
            <a:ext cx="60746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Aplicação de redes neurais com imagens brutas.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7966948" y="7170777"/>
            <a:ext cx="60746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Uso de técnicas de explicabilidade.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55531-F1F7-E3B7-BDD7-258B8DDCD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Em preto e branco&#10;&#10;O conteúdo gerado por IA pode estar incorreto.">
            <a:extLst>
              <a:ext uri="{FF2B5EF4-FFF2-40B4-BE49-F238E27FC236}">
                <a16:creationId xmlns:a16="http://schemas.microsoft.com/office/drawing/2014/main" id="{E42BAAAE-C56A-62B1-210C-2333E677C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264" t="18996" r="9978" b="18458"/>
          <a:stretch/>
        </p:blipFill>
        <p:spPr>
          <a:xfrm>
            <a:off x="1592494" y="1356189"/>
            <a:ext cx="11486508" cy="514735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751133A-CA41-B68B-BB9A-423D020E366F}"/>
              </a:ext>
            </a:extLst>
          </p:cNvPr>
          <p:cNvSpPr/>
          <p:nvPr/>
        </p:nvSpPr>
        <p:spPr>
          <a:xfrm>
            <a:off x="5864018" y="3554032"/>
            <a:ext cx="2902364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6600" dirty="0">
                <a:solidFill>
                  <a:schemeClr val="bg1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Obrigada !!!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1282E65-6C6B-684C-958A-3441279B66B9}"/>
              </a:ext>
            </a:extLst>
          </p:cNvPr>
          <p:cNvSpPr/>
          <p:nvPr/>
        </p:nvSpPr>
        <p:spPr>
          <a:xfrm>
            <a:off x="588764" y="3343275"/>
            <a:ext cx="378500" cy="378500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E73B1C79-4F14-5A75-CC1A-3E1093057080}"/>
              </a:ext>
            </a:extLst>
          </p:cNvPr>
          <p:cNvSpPr/>
          <p:nvPr/>
        </p:nvSpPr>
        <p:spPr>
          <a:xfrm>
            <a:off x="588764" y="5765721"/>
            <a:ext cx="378500" cy="378500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869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Classificação de Defeitos em Chapas de Aço com Aprendizado de Máquina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Este projeto visa identificar automaticamente defeitos em chapas de aço usando dados numéricos extraídos de imagens industriais. O objetivo é otimizar o controle de qualidade e reduzir custos.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071" y="3304342"/>
            <a:ext cx="10564416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 Problema: Defeitos em Chapas de Aço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071" y="4306014"/>
            <a:ext cx="4227076" cy="3326725"/>
          </a:xfrm>
          <a:prstGeom prst="roundRect">
            <a:avLst>
              <a:gd name="adj" fmla="val 97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74646" y="452258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Defeitos Comuns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4646" y="4990862"/>
            <a:ext cx="379392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Arranhões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74646" y="5413058"/>
            <a:ext cx="379392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Furos ou perfurações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74646" y="5835253"/>
            <a:ext cx="379392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Inclusões de materiais indesejados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74646" y="6257449"/>
            <a:ext cx="379392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Manchas superficiais ou variações de brilho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01722" y="4306014"/>
            <a:ext cx="4227076" cy="3326725"/>
          </a:xfrm>
          <a:prstGeom prst="roundRect">
            <a:avLst>
              <a:gd name="adj" fmla="val 97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5418296" y="4522589"/>
            <a:ext cx="3793927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Desafios da Inspeção Tradicional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418296" y="5329238"/>
            <a:ext cx="379392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Visual, subjetiva, lenta e custosa.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9645372" y="4306014"/>
            <a:ext cx="4227076" cy="3326725"/>
          </a:xfrm>
          <a:prstGeom prst="roundRect">
            <a:avLst>
              <a:gd name="adj" fmla="val 97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9861947" y="4522589"/>
            <a:ext cx="296179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Impactos na Produção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861947" y="4990862"/>
            <a:ext cx="3793927" cy="242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Em cenários industriais, estima-se que até </a:t>
            </a:r>
            <a:r>
              <a:rPr lang="en-US" sz="17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5% do material pode ser perdido</a:t>
            </a: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por falhas não detectadas a tempo ou classificações incorretas. Esses problemas afetam diretamente a produção, gerando retrabalho, atrasos e insatisfação do cliente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959" y="855702"/>
            <a:ext cx="7812881" cy="855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 Base de Dados: Características Numéricas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59" y="2047636"/>
            <a:ext cx="950714" cy="86153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" name="Text 1"/>
          <p:cNvSpPr/>
          <p:nvPr/>
        </p:nvSpPr>
        <p:spPr>
          <a:xfrm>
            <a:off x="7387828" y="2186702"/>
            <a:ext cx="657701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Base realista com </a:t>
            </a:r>
            <a:r>
              <a:rPr lang="en-US" sz="14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3.390 amostras</a:t>
            </a: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7387828" y="2604968"/>
            <a:ext cx="657701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Cada linha representa uma chapa de aço inspecionada.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59" y="3137416"/>
            <a:ext cx="950714" cy="218301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8" name="Text 3"/>
          <p:cNvSpPr/>
          <p:nvPr/>
        </p:nvSpPr>
        <p:spPr>
          <a:xfrm>
            <a:off x="7387828" y="3327559"/>
            <a:ext cx="6577013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Inclui atributos como: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87828" y="3821787"/>
            <a:ext cx="657701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Coordenadas (x/y mínimo e máximo)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7387828" y="4192548"/>
            <a:ext cx="657701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Medidas geométricas (área, perímetro)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7387828" y="4563308"/>
            <a:ext cx="657701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Índices de luminosidade e orientação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7387828" y="4934069"/>
            <a:ext cx="657701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Indicadores de tipo de aço (A300, A400)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959" y="5428417"/>
            <a:ext cx="950714" cy="80462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4" name="Text 8"/>
          <p:cNvSpPr/>
          <p:nvPr/>
        </p:nvSpPr>
        <p:spPr>
          <a:xfrm>
            <a:off x="7387828" y="5618559"/>
            <a:ext cx="657701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As colunas </a:t>
            </a:r>
            <a:r>
              <a:rPr lang="en-US" sz="14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falha_1</a:t>
            </a: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a </a:t>
            </a:r>
            <a:r>
              <a:rPr lang="en-US" sz="14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falha_outros</a:t>
            </a: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indicam o tipo de defeito.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1959" y="6569274"/>
            <a:ext cx="950714" cy="80462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6" name="Text 9"/>
          <p:cNvSpPr/>
          <p:nvPr/>
        </p:nvSpPr>
        <p:spPr>
          <a:xfrm>
            <a:off x="7387828" y="6759416"/>
            <a:ext cx="657701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variável </a:t>
            </a:r>
            <a:r>
              <a:rPr lang="en-US" sz="14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classe_principal</a:t>
            </a: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define qual é o defeito principal.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396" y="725686"/>
            <a:ext cx="5775484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Limpeza e Tratamento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96" y="1692950"/>
            <a:ext cx="1045726" cy="316563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5" name="Text 1"/>
          <p:cNvSpPr/>
          <p:nvPr/>
        </p:nvSpPr>
        <p:spPr>
          <a:xfrm>
            <a:off x="7577733" y="1902023"/>
            <a:ext cx="632067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Foram detectadas várias inconsistências, como: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577733" y="2362081"/>
            <a:ext cx="632067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Valores negativos de área e perímetro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77733" y="2769870"/>
            <a:ext cx="6320671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x_minimo &gt; x_maximo</a:t>
            </a: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e 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y_minimo &gt; y_maximo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577733" y="3200519"/>
            <a:ext cx="6320671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Valores mistos como 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'Sim'</a:t>
            </a: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'Não'</a:t>
            </a: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'True'</a:t>
            </a: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'nao'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577733" y="3683437"/>
            <a:ext cx="632067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Identificamos </a:t>
            </a:r>
            <a:r>
              <a:rPr lang="en-US" sz="16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valores ausentes</a:t>
            </a: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em colunas importantes como: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77733" y="4143494"/>
            <a:ext cx="6320671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x_maximo</a:t>
            </a: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maximo_da_luminosidade</a:t>
            </a: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tipo_do_aço_A400</a:t>
            </a: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6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indice_global_externo</a:t>
            </a: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396" y="5067658"/>
            <a:ext cx="1045726" cy="222718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Text 7"/>
          <p:cNvSpPr/>
          <p:nvPr/>
        </p:nvSpPr>
        <p:spPr>
          <a:xfrm>
            <a:off x="7577733" y="5276731"/>
            <a:ext cx="632067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Ações realizadas: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577733" y="5736788"/>
            <a:ext cx="632067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Remoção de inconsistências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577733" y="6144578"/>
            <a:ext cx="632067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Padronização binária (0 ou 1)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577733" y="6552367"/>
            <a:ext cx="632067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Remoção de 1% de outliers extremos por coluna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577733" y="6960156"/>
            <a:ext cx="632067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Preenchimento com </a:t>
            </a:r>
            <a:r>
              <a:rPr lang="en-US" sz="16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média ou moda</a:t>
            </a: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dependendo do tipo.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936" y="761858"/>
            <a:ext cx="4783812" cy="597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Modelos Utilizados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64936" y="1437144"/>
            <a:ext cx="13290947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Testamos uma variedade de algoritmos: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64936" y="2151347"/>
            <a:ext cx="244816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Algoritmos Testados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3838" y="2625923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Logistic Regression</a:t>
            </a: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(com GridSearch)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823838" y="2998946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KNN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823838" y="3371969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Naïve Bayes com PCA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23838" y="3744992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Decision Tree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823838" y="4118015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Random Forest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23838" y="4491038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XGBoost</a:t>
            </a: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(modelo final)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823838" y="4864060"/>
            <a:ext cx="4118610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AutoML com LazyPredict</a:t>
            </a: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para explorar rapidamente outras opções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262682" y="2135624"/>
            <a:ext cx="2391847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Métricas Aplicadas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262682" y="2625923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Para avaliar os modelos usamos: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262682" y="3104198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Acurácia:</a:t>
            </a: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percentual de acertos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5262682" y="3477220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F1-Score:</a:t>
            </a: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equilíbrio entre precisão e recall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5262682" y="3850243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Matriz de Confusão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262682" y="4223266"/>
            <a:ext cx="4118610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ROC-AUC:</a:t>
            </a: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capacidade de distinguir classes, ideal para múltiplas categorias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9855637" y="2135624"/>
            <a:ext cx="2724031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Ferramentas Utilizadas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9855637" y="2625923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Python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9855637" y="2998946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Pandas / NumPy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9855637" y="3371969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Matplotlib / Seaborn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9855637" y="3744992"/>
            <a:ext cx="4118610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Scikit-learn</a:t>
            </a: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– Modelos de machine learning e métricas: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9855637" y="4529376"/>
            <a:ext cx="4118610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LogisticRegression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2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KNN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2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DecisionTree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2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RandomForest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2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GaussianNB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9855637" y="5057459"/>
            <a:ext cx="411861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StandardScaler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2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GridSearchCV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2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PCA</a:t>
            </a: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2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train_test_split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9855637" y="5541145"/>
            <a:ext cx="411861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XGBoost</a:t>
            </a: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– Modelo de classificação final.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9855637" y="5914168"/>
            <a:ext cx="4118610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LazyPredict</a:t>
            </a: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– Ferramenta AutoML para comparação rápida entre modelos.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9855637" y="6593300"/>
            <a:ext cx="4118610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Jupyter Notebook</a:t>
            </a: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– Ambiente de desenvolvimento e documentação do processo.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589728"/>
            <a:ext cx="4919305" cy="30500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37690"/>
            <a:ext cx="7556421" cy="2323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Resultados: Desempenho Geral do Modelo (XGBoost)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700939"/>
            <a:ext cx="7556421" cy="2585323"/>
          </a:xfrm>
          <a:prstGeom prst="roundRect">
            <a:avLst>
              <a:gd name="adj" fmla="val 1316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1020604" y="3927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ROC-AUC médio: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0.914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20604" y="43699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Variação por fold: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20604" y="481214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Máximo: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0.923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0604" y="525434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Mínimo: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0.906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20604" y="569654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Excelente estabilidade e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capacidade de generalização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509" y="2649855"/>
            <a:ext cx="4955262" cy="29297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3545" y="851059"/>
            <a:ext cx="7656909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Resultados Auto ML: Desempenho Geral do Modelo LazyPredict</a:t>
            </a:r>
            <a:endParaRPr lang="en-US" sz="3300" dirty="0"/>
          </a:p>
        </p:txBody>
      </p:sp>
      <p:sp>
        <p:nvSpPr>
          <p:cNvPr id="5" name="Shape 1"/>
          <p:cNvSpPr/>
          <p:nvPr/>
        </p:nvSpPr>
        <p:spPr>
          <a:xfrm>
            <a:off x="743545" y="2152293"/>
            <a:ext cx="7656909" cy="5226248"/>
          </a:xfrm>
          <a:prstGeom prst="roundRect">
            <a:avLst>
              <a:gd name="adj" fmla="val 61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53" y="2364700"/>
            <a:ext cx="6466880" cy="422267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55953" y="6826329"/>
            <a:ext cx="723209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7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Conclusão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76212"/>
            <a:ext cx="3664863" cy="2268141"/>
          </a:xfrm>
          <a:prstGeom prst="roundRect">
            <a:avLst>
              <a:gd name="adj" fmla="val 1500"/>
            </a:avLst>
          </a:prstGeom>
          <a:solidFill>
            <a:srgbClr val="F9F7F7"/>
          </a:solidFill>
          <a:ln>
            <a:solidFill>
              <a:schemeClr val="accent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20603" y="230464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 modelo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XGBoost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apresentou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ótimo desempenho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com média de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ROC-AUC = 0.914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e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baixa variação entre folds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(±0.006).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85467" y="2076212"/>
            <a:ext cx="3664863" cy="2268141"/>
          </a:xfrm>
          <a:prstGeom prst="roundRect">
            <a:avLst>
              <a:gd name="adj" fmla="val 1500"/>
            </a:avLst>
          </a:prstGeom>
          <a:solidFill>
            <a:srgbClr val="F9F7F7"/>
          </a:solidFill>
          <a:ln>
            <a:solidFill>
              <a:schemeClr val="accent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4912279" y="266592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As classes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falha_3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falha_2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e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falha_4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foram muito bem classificadas (F1-score &gt; 0.80).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71167"/>
            <a:ext cx="3664863" cy="2631043"/>
          </a:xfrm>
          <a:prstGeom prst="roundRect">
            <a:avLst>
              <a:gd name="adj" fmla="val 1293"/>
            </a:avLst>
          </a:prstGeom>
          <a:solidFill>
            <a:srgbClr val="F9F7F7"/>
          </a:solidFill>
          <a:ln>
            <a:solidFill>
              <a:schemeClr val="accent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020604" y="4797981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Já as classes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falha_1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falha_5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e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falha_6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apresentaram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desempenho inferior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indicando dificuldade do modelo com essas falhas específicas.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467" y="4571167"/>
            <a:ext cx="3664863" cy="2631043"/>
          </a:xfrm>
          <a:prstGeom prst="roundRect">
            <a:avLst>
              <a:gd name="adj" fmla="val 1293"/>
            </a:avLst>
          </a:prstGeom>
          <a:solidFill>
            <a:srgbClr val="F9F7F7"/>
          </a:solidFill>
          <a:ln>
            <a:solidFill>
              <a:schemeClr val="accent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4912280" y="5160883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acurácia geral foi de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67%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e o modelo mostrou bom equilíbrio entre precisão e revocação (macro F1 = 0.67).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</TotalTime>
  <Words>874</Words>
  <Application>Microsoft Office PowerPoint</Application>
  <PresentationFormat>Personalizar</PresentationFormat>
  <Paragraphs>116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Platypi Medium</vt:lpstr>
      <vt:lpstr>Abadi</vt:lpstr>
      <vt:lpstr>Source Serif Pro</vt:lpstr>
      <vt:lpstr>Arial</vt:lpstr>
      <vt:lpstr>Garamond</vt:lpstr>
      <vt:lpstr>Consolas</vt:lpstr>
      <vt:lpstr>Orgânico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ROSE BORGES</cp:lastModifiedBy>
  <cp:revision>2</cp:revision>
  <dcterms:created xsi:type="dcterms:W3CDTF">2025-05-15T10:04:04Z</dcterms:created>
  <dcterms:modified xsi:type="dcterms:W3CDTF">2025-05-15T10:20:31Z</dcterms:modified>
</cp:coreProperties>
</file>